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60" r:id="rId7"/>
    <p:sldMasterId id="2147483662" r:id="rId8"/>
    <p:sldMasterId id="2147483664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</p:sldIdLst>
  <p:sldSz cy="6858000" cx="9144000"/>
  <p:notesSz cx="7010400" cy="9296400"/>
  <p:embeddedFontLst>
    <p:embeddedFont>
      <p:font typeface="Garamond"/>
      <p:regular r:id="rId15"/>
      <p:bold r:id="rId16"/>
      <p:italic r:id="rId17"/>
      <p:boldItalic r:id="rId18"/>
    </p:embeddedFont>
    <p:embeddedFont>
      <p:font typeface="Titillium Web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GoogleSlidesCustomDataVersion2">
      <go:slidesCustomData xmlns:go="http://customooxmlschemas.google.com/" r:id="rId27" roundtripDataSignature="AMtx7mjYwraZfUeV4IeqMl1E/dTGcPjj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11FFC0-1C33-41E0-8423-8AE0B911CE3F}">
  <a:tblStyle styleId="{1A11FFC0-1C33-41E0-8423-8AE0B911CE3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.fntdata"/><Relationship Id="rId22" Type="http://schemas.openxmlformats.org/officeDocument/2006/relationships/font" Target="fonts/TitilliumWeb-boldItalic.fntdata"/><Relationship Id="rId21" Type="http://schemas.openxmlformats.org/officeDocument/2006/relationships/font" Target="fonts/TitilliumWeb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font" Target="fonts/Garamond-regular.fntdata"/><Relationship Id="rId14" Type="http://schemas.openxmlformats.org/officeDocument/2006/relationships/slide" Target="slides/slide4.xml"/><Relationship Id="rId17" Type="http://schemas.openxmlformats.org/officeDocument/2006/relationships/font" Target="fonts/Garamond-italic.fntdata"/><Relationship Id="rId16" Type="http://schemas.openxmlformats.org/officeDocument/2006/relationships/font" Target="fonts/Garamond-bold.fntdata"/><Relationship Id="rId19" Type="http://schemas.openxmlformats.org/officeDocument/2006/relationships/font" Target="fonts/TitilliumWeb-regular.fntdata"/><Relationship Id="rId18" Type="http://schemas.openxmlformats.org/officeDocument/2006/relationships/font" Target="fonts/Garamon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café">
  <p:cSld name="Interior café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marino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ctrTitle"/>
          </p:nvPr>
        </p:nvSpPr>
        <p:spPr>
          <a:xfrm>
            <a:off x="685800" y="4211484"/>
            <a:ext cx="7772400" cy="1147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FEEDB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1371600" y="5358581"/>
            <a:ext cx="6400800" cy="771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b="0" i="0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marino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2D2F39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57200" y="1600200"/>
            <a:ext cx="8229600" cy="4405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afé">
  <p:cSld name="Portada café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ctrTitle"/>
          </p:nvPr>
        </p:nvSpPr>
        <p:spPr>
          <a:xfrm>
            <a:off x="5707117" y="4367047"/>
            <a:ext cx="3231929" cy="638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DAB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" type="subTitle"/>
          </p:nvPr>
        </p:nvSpPr>
        <p:spPr>
          <a:xfrm>
            <a:off x="6014544" y="5543713"/>
            <a:ext cx="29245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rgbClr val="FDAB00"/>
              </a:buClr>
              <a:buSzPts val="1400"/>
              <a:buNone/>
              <a:defRPr sz="1400">
                <a:solidFill>
                  <a:srgbClr val="FDAB00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6" name="Google Shape;116;p2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5" name="Google Shape;65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Ver beige.png" id="85" name="Google Shape;8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5700" y="909637"/>
            <a:ext cx="6829425" cy="29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Hori beige.png" id="100" name="Google Shape;10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562" y="6269037"/>
            <a:ext cx="2870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/>
        </p:nvSpPr>
        <p:spPr>
          <a:xfrm>
            <a:off x="398462" y="5911850"/>
            <a:ext cx="6726237" cy="56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Responsable de la información: Cada órgano jurisdiccional y administrativa del Tribunal de Conciliación y Arbitraje</a:t>
            </a:r>
            <a:endParaRPr b="0" i="0" sz="1000" u="none" cap="none" strike="noStrike">
              <a:solidFill>
                <a:srgbClr val="4B57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Fecha de actualización: 05 de agosto de 2025</a:t>
            </a:r>
            <a:endParaRPr/>
          </a:p>
        </p:txBody>
      </p:sp>
      <p:sp>
        <p:nvSpPr>
          <p:cNvPr id="124" name="Google Shape;124;p1"/>
          <p:cNvSpPr txBox="1"/>
          <p:nvPr/>
        </p:nvSpPr>
        <p:spPr>
          <a:xfrm>
            <a:off x="2689225" y="827087"/>
            <a:ext cx="37655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44B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A444B"/>
                </a:solidFill>
                <a:latin typeface="Arial"/>
                <a:ea typeface="Arial"/>
                <a:cs typeface="Arial"/>
                <a:sym typeface="Arial"/>
              </a:rPr>
              <a:t>Licencias</a:t>
            </a:r>
            <a:endParaRPr/>
          </a:p>
        </p:txBody>
      </p:sp>
      <p:graphicFrame>
        <p:nvGraphicFramePr>
          <p:cNvPr id="125" name="Google Shape;125;p1"/>
          <p:cNvGraphicFramePr/>
          <p:nvPr/>
        </p:nvGraphicFramePr>
        <p:xfrm>
          <a:off x="398462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{1A11FFC0-1C33-41E0-8423-8AE0B911CE3F}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Fátima del Rosario Tovar Plata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Civil con Especialización Ambiental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Elsa Fabiola Sifuentes Ortiz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Estudio y Cuenta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30-VI-01-VII-2025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del Refugio Luna Cazares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Estudio y Cuenta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Zayra Paola Castor Galván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Estudio y Cuenta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Gabriela Lizeth Rosas Robles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Familiar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Patricia Vanessa Garay Marín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Mediadora y Conciliadora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CEMASC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02-VII-2025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Erika Yazmin Ledezma Rodríguez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30-VI-01-05-VII-2025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2"/>
          <p:cNvGraphicFramePr/>
          <p:nvPr/>
        </p:nvGraphicFramePr>
        <p:xfrm>
          <a:off x="574675" y="150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{1A11FFC0-1C33-41E0-8423-8AE0B911CE3F}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Nicolasa Villarreal Martínez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Defensora Pública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03-04-VII-2025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Karla Marisol Carrea Pérez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02-VII-2025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Juana María de Labra Monsiváis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Miriam Aidé Saucedo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Trabajadora Social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30-VI-04-VII-2025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Teresa Esthephania Benavides Morales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Auxiliar Jurídico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01 Y 07-VII-2025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Wendy Anahí Martínez Méndez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Analista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Recursos Humanos de la Oficialía Mayor del Poder Judicial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04 Y 10 -VII-2025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Norma Haydee Sarmiento Tarín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Familiar Rio Grande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3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{1A11FFC0-1C33-41E0-8423-8AE0B911CE3F}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Fernanda Carranza Sandoval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03-04-VII-2025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Araceli López Herrera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Auxiliar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04-VII-2025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Luis Fernando Martínez Flores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08-VII-2025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Concepción Mendieta Santos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07-18-VII-2025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Viviana Carolina Cisneros Cárdenas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de Estudio y Cuenta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Ana María Lozano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Delegada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Linda Patricia Flores Rodríguez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Pleno del Tribunal Superior de Justicia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25-VI-15-VII-2025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4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{1A11FFC0-1C33-41E0-8423-8AE0B911CE3F}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Laiza Yadira Martínez Perales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08-VII-2025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Blanca Isela Valverde Estrada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10-18-VII-2025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Gabriela Abigail Ramos Reyna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Auxiliar Jurídico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Jesús Ricardo Aguilar Rosales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Laboral de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10-11-VII-2025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Ana Cecilia Soledad Rodríguez Camacho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10, 11 y 14-VII-2025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Esmeralda Lizeth Castillo Oyervides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2017-02-28T19:33:47Z</dcterms:created>
  <dc:creator>Maritza Casas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